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3"/>
  </p:notesMasterIdLst>
  <p:sldIdLst>
    <p:sldId id="473" r:id="rId2"/>
    <p:sldId id="474" r:id="rId3"/>
    <p:sldId id="478" r:id="rId4"/>
    <p:sldId id="477" r:id="rId5"/>
    <p:sldId id="427" r:id="rId6"/>
    <p:sldId id="479" r:id="rId7"/>
    <p:sldId id="480" r:id="rId8"/>
    <p:sldId id="429" r:id="rId9"/>
    <p:sldId id="470" r:id="rId10"/>
    <p:sldId id="471" r:id="rId11"/>
    <p:sldId id="433" r:id="rId12"/>
  </p:sldIdLst>
  <p:sldSz cx="9144000" cy="5143500" type="screen16x9"/>
  <p:notesSz cx="6858000" cy="9144000"/>
  <p:embeddedFontLst>
    <p:embeddedFont>
      <p:font typeface="Orly's Font 2" panose="020B0604020202020204" charset="0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Verdana" panose="020B0604030504040204" pitchFamily="34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2895" autoAdjust="0"/>
  </p:normalViewPr>
  <p:slideViewPr>
    <p:cSldViewPr>
      <p:cViewPr>
        <p:scale>
          <a:sx n="143" d="100"/>
          <a:sy n="143" d="100"/>
        </p:scale>
        <p:origin x="1836" y="1128"/>
      </p:cViewPr>
      <p:guideLst>
        <p:guide orient="horz" pos="1361"/>
        <p:guide pos="38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828800" y="514350"/>
            <a:ext cx="5486400" cy="954107"/>
          </a:xfrm>
        </p:spPr>
        <p:txBody>
          <a:bodyPr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we draw a cube for the Shape Workshop?</a:t>
            </a:r>
            <a:endParaRPr lang="en-US" sz="2800" dirty="0">
              <a:solidFill>
                <a:schemeClr val="accent5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586442" y="1448505"/>
            <a:ext cx="5991225" cy="3124200"/>
            <a:chOff x="1586442" y="1448505"/>
            <a:chExt cx="5991225" cy="3124200"/>
          </a:xfrm>
        </p:grpSpPr>
        <p:grpSp>
          <p:nvGrpSpPr>
            <p:cNvPr id="34" name="Group 33"/>
            <p:cNvGrpSpPr/>
            <p:nvPr/>
          </p:nvGrpSpPr>
          <p:grpSpPr>
            <a:xfrm>
              <a:off x="1586442" y="1448505"/>
              <a:ext cx="5991225" cy="3124200"/>
              <a:chOff x="1586442" y="1448505"/>
              <a:chExt cx="5991225" cy="3124200"/>
            </a:xfrm>
          </p:grpSpPr>
          <p:grpSp>
            <p:nvGrpSpPr>
              <p:cNvPr id="32" name="Group 31"/>
              <p:cNvGrpSpPr/>
              <p:nvPr/>
            </p:nvGrpSpPr>
            <p:grpSpPr>
              <a:xfrm>
                <a:off x="1586442" y="1448505"/>
                <a:ext cx="5991225" cy="3124200"/>
                <a:chOff x="1541110" y="1448505"/>
                <a:chExt cx="5991225" cy="3124200"/>
              </a:xfrm>
            </p:grpSpPr>
            <p:pic>
              <p:nvPicPr>
                <p:cNvPr id="1047" name="Picture 4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41110" y="1448505"/>
                  <a:ext cx="5991225" cy="31242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50" name="Picture 7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76875" y="3007782"/>
                  <a:ext cx="1952625" cy="14859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22" name="Rectangle 21"/>
                <p:cNvSpPr/>
                <p:nvPr/>
              </p:nvSpPr>
              <p:spPr>
                <a:xfrm>
                  <a:off x="4320822" y="2172405"/>
                  <a:ext cx="1028700" cy="520474"/>
                </a:xfrm>
                <a:prstGeom prst="rect">
                  <a:avLst/>
                </a:prstGeom>
                <a:solidFill>
                  <a:schemeClr val="accent4"/>
                </a:solidFill>
                <a:ln w="38100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1034" name="Group 1033"/>
                <p:cNvGrpSpPr/>
                <p:nvPr/>
              </p:nvGrpSpPr>
              <p:grpSpPr>
                <a:xfrm>
                  <a:off x="4294012" y="1897239"/>
                  <a:ext cx="1038578" cy="783397"/>
                  <a:chOff x="4294012" y="1953684"/>
                  <a:chExt cx="1038578" cy="783397"/>
                </a:xfrm>
              </p:grpSpPr>
              <p:sp>
                <p:nvSpPr>
                  <p:cNvPr id="23" name="TextBox 22"/>
                  <p:cNvSpPr txBox="1"/>
                  <p:nvPr/>
                </p:nvSpPr>
                <p:spPr>
                  <a:xfrm>
                    <a:off x="4296834" y="2275416"/>
                    <a:ext cx="1028700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200" dirty="0" smtClean="0">
                        <a:latin typeface="Orly's Font 2" pitchFamily="66" charset="0"/>
                        <a:ea typeface="Verdana" pitchFamily="34" charset="0"/>
                        <a:cs typeface="Verdana" pitchFamily="34" charset="0"/>
                      </a:rPr>
                      <a:t>Shape Workshop</a:t>
                    </a:r>
                  </a:p>
                </p:txBody>
              </p:sp>
              <p:sp>
                <p:nvSpPr>
                  <p:cNvPr id="24" name="Freeform 23"/>
                  <p:cNvSpPr/>
                  <p:nvPr/>
                </p:nvSpPr>
                <p:spPr>
                  <a:xfrm>
                    <a:off x="4294012" y="2005910"/>
                    <a:ext cx="485422" cy="240579"/>
                  </a:xfrm>
                  <a:custGeom>
                    <a:avLst/>
                    <a:gdLst>
                      <a:gd name="connsiteX0" fmla="*/ 0 w 485422"/>
                      <a:gd name="connsiteY0" fmla="*/ 240579 h 240579"/>
                      <a:gd name="connsiteX1" fmla="*/ 22578 w 485422"/>
                      <a:gd name="connsiteY1" fmla="*/ 184134 h 240579"/>
                      <a:gd name="connsiteX2" fmla="*/ 56444 w 485422"/>
                      <a:gd name="connsiteY2" fmla="*/ 161557 h 240579"/>
                      <a:gd name="connsiteX3" fmla="*/ 90311 w 485422"/>
                      <a:gd name="connsiteY3" fmla="*/ 127690 h 240579"/>
                      <a:gd name="connsiteX4" fmla="*/ 191911 w 485422"/>
                      <a:gd name="connsiteY4" fmla="*/ 71246 h 240579"/>
                      <a:gd name="connsiteX5" fmla="*/ 259644 w 485422"/>
                      <a:gd name="connsiteY5" fmla="*/ 26090 h 240579"/>
                      <a:gd name="connsiteX6" fmla="*/ 485422 w 485422"/>
                      <a:gd name="connsiteY6" fmla="*/ 3512 h 2405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85422" h="240579">
                        <a:moveTo>
                          <a:pt x="0" y="240579"/>
                        </a:moveTo>
                        <a:cubicBezTo>
                          <a:pt x="7526" y="221764"/>
                          <a:pt x="10800" y="200624"/>
                          <a:pt x="22578" y="184134"/>
                        </a:cubicBezTo>
                        <a:cubicBezTo>
                          <a:pt x="30464" y="173094"/>
                          <a:pt x="46021" y="170243"/>
                          <a:pt x="56444" y="161557"/>
                        </a:cubicBezTo>
                        <a:cubicBezTo>
                          <a:pt x="68709" y="151336"/>
                          <a:pt x="77709" y="137492"/>
                          <a:pt x="90311" y="127690"/>
                        </a:cubicBezTo>
                        <a:cubicBezTo>
                          <a:pt x="148538" y="82402"/>
                          <a:pt x="140811" y="88278"/>
                          <a:pt x="191911" y="71246"/>
                        </a:cubicBezTo>
                        <a:cubicBezTo>
                          <a:pt x="214489" y="56194"/>
                          <a:pt x="233901" y="34671"/>
                          <a:pt x="259644" y="26090"/>
                        </a:cubicBezTo>
                        <a:cubicBezTo>
                          <a:pt x="377356" y="-13147"/>
                          <a:pt x="303579" y="3512"/>
                          <a:pt x="485422" y="3512"/>
                        </a:cubicBezTo>
                      </a:path>
                    </a:pathLst>
                  </a:custGeom>
                  <a:noFill/>
                  <a:ln w="38100">
                    <a:solidFill>
                      <a:schemeClr val="accent4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5" name="Freeform 24"/>
                  <p:cNvSpPr/>
                  <p:nvPr/>
                </p:nvSpPr>
                <p:spPr>
                  <a:xfrm>
                    <a:off x="4824590" y="2006882"/>
                    <a:ext cx="508000" cy="206623"/>
                  </a:xfrm>
                  <a:custGeom>
                    <a:avLst/>
                    <a:gdLst>
                      <a:gd name="connsiteX0" fmla="*/ 508000 w 508000"/>
                      <a:gd name="connsiteY0" fmla="*/ 250013 h 250013"/>
                      <a:gd name="connsiteX1" fmla="*/ 462844 w 508000"/>
                      <a:gd name="connsiteY1" fmla="*/ 193569 h 250013"/>
                      <a:gd name="connsiteX2" fmla="*/ 440266 w 508000"/>
                      <a:gd name="connsiteY2" fmla="*/ 159702 h 250013"/>
                      <a:gd name="connsiteX3" fmla="*/ 406400 w 508000"/>
                      <a:gd name="connsiteY3" fmla="*/ 148413 h 250013"/>
                      <a:gd name="connsiteX4" fmla="*/ 372533 w 508000"/>
                      <a:gd name="connsiteY4" fmla="*/ 125835 h 250013"/>
                      <a:gd name="connsiteX5" fmla="*/ 349955 w 508000"/>
                      <a:gd name="connsiteY5" fmla="*/ 91969 h 250013"/>
                      <a:gd name="connsiteX6" fmla="*/ 248355 w 508000"/>
                      <a:gd name="connsiteY6" fmla="*/ 35524 h 250013"/>
                      <a:gd name="connsiteX7" fmla="*/ 214489 w 508000"/>
                      <a:gd name="connsiteY7" fmla="*/ 12946 h 250013"/>
                      <a:gd name="connsiteX8" fmla="*/ 0 w 508000"/>
                      <a:gd name="connsiteY8" fmla="*/ 1658 h 2500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08000" h="250013">
                        <a:moveTo>
                          <a:pt x="508000" y="250013"/>
                        </a:moveTo>
                        <a:cubicBezTo>
                          <a:pt x="492948" y="231198"/>
                          <a:pt x="477301" y="212845"/>
                          <a:pt x="462844" y="193569"/>
                        </a:cubicBezTo>
                        <a:cubicBezTo>
                          <a:pt x="454703" y="182715"/>
                          <a:pt x="450861" y="168178"/>
                          <a:pt x="440266" y="159702"/>
                        </a:cubicBezTo>
                        <a:cubicBezTo>
                          <a:pt x="430974" y="152268"/>
                          <a:pt x="417043" y="153735"/>
                          <a:pt x="406400" y="148413"/>
                        </a:cubicBezTo>
                        <a:cubicBezTo>
                          <a:pt x="394265" y="142345"/>
                          <a:pt x="383822" y="133361"/>
                          <a:pt x="372533" y="125835"/>
                        </a:cubicBezTo>
                        <a:cubicBezTo>
                          <a:pt x="365007" y="114546"/>
                          <a:pt x="360166" y="100903"/>
                          <a:pt x="349955" y="91969"/>
                        </a:cubicBezTo>
                        <a:cubicBezTo>
                          <a:pt x="302179" y="50165"/>
                          <a:pt x="294871" y="51029"/>
                          <a:pt x="248355" y="35524"/>
                        </a:cubicBezTo>
                        <a:cubicBezTo>
                          <a:pt x="237066" y="27998"/>
                          <a:pt x="227360" y="17236"/>
                          <a:pt x="214489" y="12946"/>
                        </a:cubicBezTo>
                        <a:cubicBezTo>
                          <a:pt x="156500" y="-6383"/>
                          <a:pt x="45694" y="1658"/>
                          <a:pt x="0" y="1658"/>
                        </a:cubicBezTo>
                      </a:path>
                    </a:pathLst>
                  </a:custGeom>
                  <a:noFill/>
                  <a:ln w="38100">
                    <a:solidFill>
                      <a:schemeClr val="accent4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6" name="Oval 25"/>
                  <p:cNvSpPr/>
                  <p:nvPr/>
                </p:nvSpPr>
                <p:spPr>
                  <a:xfrm>
                    <a:off x="4756856" y="1953684"/>
                    <a:ext cx="104283" cy="104283"/>
                  </a:xfrm>
                  <a:prstGeom prst="ellipse">
                    <a:avLst/>
                  </a:prstGeom>
                  <a:solidFill>
                    <a:schemeClr val="accent4">
                      <a:lumMod val="75000"/>
                    </a:schemeClr>
                  </a:solidFill>
                  <a:ln w="38100">
                    <a:solidFill>
                      <a:schemeClr val="accent4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033" name="Group 1032"/>
                <p:cNvGrpSpPr/>
                <p:nvPr/>
              </p:nvGrpSpPr>
              <p:grpSpPr>
                <a:xfrm>
                  <a:off x="1844319" y="3304616"/>
                  <a:ext cx="674369" cy="1169311"/>
                  <a:chOff x="742950" y="3459839"/>
                  <a:chExt cx="674369" cy="1169311"/>
                </a:xfrm>
              </p:grpSpPr>
              <p:sp>
                <p:nvSpPr>
                  <p:cNvPr id="1024" name="Rectangle 1023"/>
                  <p:cNvSpPr/>
                  <p:nvPr/>
                </p:nvSpPr>
                <p:spPr>
                  <a:xfrm>
                    <a:off x="742950" y="3459839"/>
                    <a:ext cx="57150" cy="1169311"/>
                  </a:xfrm>
                  <a:prstGeom prst="rect">
                    <a:avLst/>
                  </a:prstGeom>
                  <a:solidFill>
                    <a:schemeClr val="accent4"/>
                  </a:solidFill>
                  <a:ln w="38100">
                    <a:solidFill>
                      <a:schemeClr val="accent4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25" name="Rectangle 1024"/>
                  <p:cNvSpPr/>
                  <p:nvPr/>
                </p:nvSpPr>
                <p:spPr>
                  <a:xfrm>
                    <a:off x="800100" y="3943350"/>
                    <a:ext cx="571500" cy="114300"/>
                  </a:xfrm>
                  <a:prstGeom prst="rect">
                    <a:avLst/>
                  </a:prstGeom>
                  <a:solidFill>
                    <a:schemeClr val="accent4"/>
                  </a:solidFill>
                  <a:ln w="38100">
                    <a:solidFill>
                      <a:schemeClr val="accent4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28" name="Rectangle 1027"/>
                  <p:cNvSpPr/>
                  <p:nvPr/>
                </p:nvSpPr>
                <p:spPr>
                  <a:xfrm>
                    <a:off x="1371600" y="3943350"/>
                    <a:ext cx="45719" cy="685800"/>
                  </a:xfrm>
                  <a:prstGeom prst="rect">
                    <a:avLst/>
                  </a:prstGeom>
                  <a:solidFill>
                    <a:schemeClr val="accent4"/>
                  </a:solidFill>
                  <a:ln w="38100">
                    <a:solidFill>
                      <a:schemeClr val="accent4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61" name="Shape 315"/>
                <p:cNvSpPr/>
                <p:nvPr/>
              </p:nvSpPr>
              <p:spPr>
                <a:xfrm rot="5400000">
                  <a:off x="6567592" y="2917275"/>
                  <a:ext cx="412595" cy="590790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</p:sp>
            <p:sp>
              <p:nvSpPr>
                <p:cNvPr id="59" name="Shape 110"/>
                <p:cNvSpPr/>
                <p:nvPr/>
              </p:nvSpPr>
              <p:spPr>
                <a:xfrm rot="12503726">
                  <a:off x="5622703" y="3302762"/>
                  <a:ext cx="777059" cy="436950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</p:sp>
            <p:pic>
              <p:nvPicPr>
                <p:cNvPr id="1053" name="Picture 10"/>
                <p:cNvPicPr>
                  <a:picLocks noChangeAspect="1"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589963" y="4099983"/>
                  <a:ext cx="266700" cy="4191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54" name="Picture 11"/>
                <p:cNvPicPr>
                  <a:picLocks noChangeAspect="1"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700327">
                  <a:off x="7115175" y="4029075"/>
                  <a:ext cx="314325" cy="48577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pic>
            <p:nvPicPr>
              <p:cNvPr id="33" name="Picture 13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43525" y="3943350"/>
                <a:ext cx="485775" cy="5334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3" name="Rectangle 2"/>
            <p:cNvSpPr/>
            <p:nvPr/>
          </p:nvSpPr>
          <p:spPr>
            <a:xfrm>
              <a:off x="2971800" y="4131027"/>
              <a:ext cx="228600" cy="228600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6256713" y="4141610"/>
              <a:ext cx="228600" cy="228600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3543300" y="4157662"/>
              <a:ext cx="228600" cy="228600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5029200" y="4370210"/>
              <a:ext cx="341666" cy="103717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4971345" y="4171950"/>
              <a:ext cx="341666" cy="103717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4000500" y="4286250"/>
              <a:ext cx="341666" cy="103717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 rot="5400000">
              <a:off x="4457700" y="4176625"/>
              <a:ext cx="341666" cy="103717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6656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arallelogram 80"/>
          <p:cNvSpPr/>
          <p:nvPr/>
        </p:nvSpPr>
        <p:spPr>
          <a:xfrm rot="5400000" flipH="1">
            <a:off x="4368168" y="3004181"/>
            <a:ext cx="1459646" cy="366183"/>
          </a:xfrm>
          <a:prstGeom prst="parallelogram">
            <a:avLst>
              <a:gd name="adj" fmla="val 98709"/>
            </a:avLst>
          </a:prstGeom>
          <a:solidFill>
            <a:schemeClr val="accent2">
              <a:alpha val="34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9" name="Parallelogram 78"/>
          <p:cNvSpPr/>
          <p:nvPr/>
        </p:nvSpPr>
        <p:spPr>
          <a:xfrm rot="5400000" flipH="1">
            <a:off x="3245782" y="2960281"/>
            <a:ext cx="1459646" cy="407415"/>
          </a:xfrm>
          <a:prstGeom prst="parallelogram">
            <a:avLst>
              <a:gd name="adj" fmla="val 87148"/>
            </a:avLst>
          </a:prstGeom>
          <a:solidFill>
            <a:schemeClr val="accent2">
              <a:alpha val="34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114300" y="1173342"/>
            <a:ext cx="8801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Our 3-d shape would have 8 vertices.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6087533" y="2856795"/>
            <a:ext cx="2142067" cy="63094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  3-d shape</a:t>
            </a:r>
          </a:p>
        </p:txBody>
      </p:sp>
      <p:cxnSp>
        <p:nvCxnSpPr>
          <p:cNvPr id="62" name="Straight Connector 61"/>
          <p:cNvCxnSpPr/>
          <p:nvPr/>
        </p:nvCxnSpPr>
        <p:spPr>
          <a:xfrm>
            <a:off x="4918808" y="2808166"/>
            <a:ext cx="0" cy="110644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4144339" y="2465266"/>
            <a:ext cx="1163751" cy="244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/>
          <p:cNvGrpSpPr/>
          <p:nvPr/>
        </p:nvGrpSpPr>
        <p:grpSpPr>
          <a:xfrm>
            <a:off x="3781899" y="2457450"/>
            <a:ext cx="1533158" cy="1449343"/>
            <a:chOff x="3771900" y="2457450"/>
            <a:chExt cx="1533158" cy="1449343"/>
          </a:xfrm>
        </p:grpSpPr>
        <p:sp>
          <p:nvSpPr>
            <p:cNvPr id="78" name="Rectangle 77"/>
            <p:cNvSpPr/>
            <p:nvPr/>
          </p:nvSpPr>
          <p:spPr>
            <a:xfrm>
              <a:off x="4169458" y="2457450"/>
              <a:ext cx="1098642" cy="1078510"/>
            </a:xfrm>
            <a:prstGeom prst="rect">
              <a:avLst/>
            </a:prstGeom>
            <a:solidFill>
              <a:schemeClr val="accent2">
                <a:alpha val="29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6" name="Parallelogram 75"/>
            <p:cNvSpPr/>
            <p:nvPr/>
          </p:nvSpPr>
          <p:spPr>
            <a:xfrm>
              <a:off x="3771900" y="2457450"/>
              <a:ext cx="1528690" cy="362863"/>
            </a:xfrm>
            <a:prstGeom prst="parallelogram">
              <a:avLst>
                <a:gd name="adj" fmla="val 109328"/>
              </a:avLst>
            </a:prstGeom>
            <a:solidFill>
              <a:schemeClr val="accent2">
                <a:alpha val="28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7" name="Rectangle 76"/>
            <p:cNvSpPr/>
            <p:nvPr/>
          </p:nvSpPr>
          <p:spPr>
            <a:xfrm>
              <a:off x="3771900" y="2800350"/>
              <a:ext cx="1143000" cy="1078510"/>
            </a:xfrm>
            <a:prstGeom prst="rect">
              <a:avLst/>
            </a:prstGeom>
            <a:solidFill>
              <a:schemeClr val="accent2">
                <a:alpha val="29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5" name="Parallelogram 74"/>
            <p:cNvSpPr/>
            <p:nvPr/>
          </p:nvSpPr>
          <p:spPr>
            <a:xfrm>
              <a:off x="3776368" y="3531194"/>
              <a:ext cx="1528690" cy="362863"/>
            </a:xfrm>
            <a:prstGeom prst="parallelogram">
              <a:avLst>
                <a:gd name="adj" fmla="val 109328"/>
              </a:avLst>
            </a:prstGeom>
            <a:solidFill>
              <a:schemeClr val="accent2">
                <a:alpha val="28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cxnSp>
          <p:nvCxnSpPr>
            <p:cNvPr id="64" name="Straight Connector 63"/>
            <p:cNvCxnSpPr/>
            <p:nvPr/>
          </p:nvCxnSpPr>
          <p:spPr>
            <a:xfrm>
              <a:off x="3771900" y="2800350"/>
              <a:ext cx="0" cy="110644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5" name="Straight Connector 64"/>
          <p:cNvCxnSpPr/>
          <p:nvPr/>
        </p:nvCxnSpPr>
        <p:spPr>
          <a:xfrm>
            <a:off x="4180484" y="2457939"/>
            <a:ext cx="3908" cy="107461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5291247" y="2449634"/>
            <a:ext cx="0" cy="110644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flipV="1">
            <a:off x="4932715" y="2477958"/>
            <a:ext cx="344033" cy="33934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flipV="1">
            <a:off x="3789715" y="2465267"/>
            <a:ext cx="359665" cy="34436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 flipV="1">
            <a:off x="3781899" y="3532994"/>
            <a:ext cx="400566" cy="35906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flipV="1">
            <a:off x="4928807" y="3540370"/>
            <a:ext cx="369277" cy="36407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3785807" y="2815982"/>
            <a:ext cx="1144413" cy="433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>
            <a:off x="3777347" y="3890698"/>
            <a:ext cx="1144413" cy="433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4152155" y="3540862"/>
            <a:ext cx="1144413" cy="433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Group 55"/>
          <p:cNvGrpSpPr/>
          <p:nvPr/>
        </p:nvGrpSpPr>
        <p:grpSpPr>
          <a:xfrm>
            <a:off x="5162869" y="3458934"/>
            <a:ext cx="228600" cy="189503"/>
            <a:chOff x="1828800" y="2571750"/>
            <a:chExt cx="228600" cy="237071"/>
          </a:xfrm>
        </p:grpSpPr>
        <p:cxnSp>
          <p:nvCxnSpPr>
            <p:cNvPr id="57" name="Straight Connector 56"/>
            <p:cNvCxnSpPr/>
            <p:nvPr/>
          </p:nvCxnSpPr>
          <p:spPr>
            <a:xfrm>
              <a:off x="1828800" y="2571750"/>
              <a:ext cx="228600" cy="237071"/>
            </a:xfrm>
            <a:prstGeom prst="line">
              <a:avLst/>
            </a:prstGeom>
            <a:ln w="381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flipH="1">
              <a:off x="1828800" y="2571750"/>
              <a:ext cx="228600" cy="237071"/>
            </a:xfrm>
            <a:prstGeom prst="line">
              <a:avLst/>
            </a:prstGeom>
            <a:ln w="381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Group 52"/>
          <p:cNvGrpSpPr/>
          <p:nvPr/>
        </p:nvGrpSpPr>
        <p:grpSpPr>
          <a:xfrm>
            <a:off x="4064004" y="3435354"/>
            <a:ext cx="228600" cy="189503"/>
            <a:chOff x="1828800" y="2571750"/>
            <a:chExt cx="228600" cy="237071"/>
          </a:xfrm>
        </p:grpSpPr>
        <p:cxnSp>
          <p:nvCxnSpPr>
            <p:cNvPr id="54" name="Straight Connector 53"/>
            <p:cNvCxnSpPr/>
            <p:nvPr/>
          </p:nvCxnSpPr>
          <p:spPr>
            <a:xfrm>
              <a:off x="1828800" y="2571750"/>
              <a:ext cx="228600" cy="237071"/>
            </a:xfrm>
            <a:prstGeom prst="line">
              <a:avLst/>
            </a:prstGeom>
            <a:ln w="381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flipH="1">
              <a:off x="1828800" y="2571750"/>
              <a:ext cx="228600" cy="237071"/>
            </a:xfrm>
            <a:prstGeom prst="line">
              <a:avLst/>
            </a:prstGeom>
            <a:ln w="381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Group 49"/>
          <p:cNvGrpSpPr/>
          <p:nvPr/>
        </p:nvGrpSpPr>
        <p:grpSpPr>
          <a:xfrm>
            <a:off x="4059468" y="2352222"/>
            <a:ext cx="228600" cy="189503"/>
            <a:chOff x="1828800" y="2571750"/>
            <a:chExt cx="228600" cy="237071"/>
          </a:xfrm>
        </p:grpSpPr>
        <p:cxnSp>
          <p:nvCxnSpPr>
            <p:cNvPr id="51" name="Straight Connector 50"/>
            <p:cNvCxnSpPr/>
            <p:nvPr/>
          </p:nvCxnSpPr>
          <p:spPr>
            <a:xfrm>
              <a:off x="1828800" y="2571750"/>
              <a:ext cx="228600" cy="237071"/>
            </a:xfrm>
            <a:prstGeom prst="line">
              <a:avLst/>
            </a:prstGeom>
            <a:ln w="381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flipH="1">
              <a:off x="1828800" y="2571750"/>
              <a:ext cx="228600" cy="237071"/>
            </a:xfrm>
            <a:prstGeom prst="line">
              <a:avLst/>
            </a:prstGeom>
            <a:ln w="381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Group 46"/>
          <p:cNvGrpSpPr/>
          <p:nvPr/>
        </p:nvGrpSpPr>
        <p:grpSpPr>
          <a:xfrm>
            <a:off x="3654896" y="3794671"/>
            <a:ext cx="228600" cy="189503"/>
            <a:chOff x="1828800" y="2571750"/>
            <a:chExt cx="228600" cy="237071"/>
          </a:xfrm>
        </p:grpSpPr>
        <p:cxnSp>
          <p:nvCxnSpPr>
            <p:cNvPr id="48" name="Straight Connector 47"/>
            <p:cNvCxnSpPr/>
            <p:nvPr/>
          </p:nvCxnSpPr>
          <p:spPr>
            <a:xfrm>
              <a:off x="1828800" y="2571750"/>
              <a:ext cx="228600" cy="237071"/>
            </a:xfrm>
            <a:prstGeom prst="line">
              <a:avLst/>
            </a:prstGeom>
            <a:ln w="381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flipH="1">
              <a:off x="1828800" y="2571750"/>
              <a:ext cx="228600" cy="237071"/>
            </a:xfrm>
            <a:prstGeom prst="line">
              <a:avLst/>
            </a:prstGeom>
            <a:ln w="381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40"/>
          <p:cNvGrpSpPr/>
          <p:nvPr/>
        </p:nvGrpSpPr>
        <p:grpSpPr>
          <a:xfrm>
            <a:off x="3657600" y="2713266"/>
            <a:ext cx="228600" cy="189503"/>
            <a:chOff x="1828800" y="2571750"/>
            <a:chExt cx="228600" cy="237071"/>
          </a:xfrm>
        </p:grpSpPr>
        <p:cxnSp>
          <p:nvCxnSpPr>
            <p:cNvPr id="42" name="Straight Connector 41"/>
            <p:cNvCxnSpPr/>
            <p:nvPr/>
          </p:nvCxnSpPr>
          <p:spPr>
            <a:xfrm>
              <a:off x="1828800" y="2571750"/>
              <a:ext cx="228600" cy="237071"/>
            </a:xfrm>
            <a:prstGeom prst="line">
              <a:avLst/>
            </a:prstGeom>
            <a:ln w="381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flipH="1">
              <a:off x="1828800" y="2571750"/>
              <a:ext cx="228600" cy="237071"/>
            </a:xfrm>
            <a:prstGeom prst="line">
              <a:avLst/>
            </a:prstGeom>
            <a:ln w="381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oup 43"/>
          <p:cNvGrpSpPr/>
          <p:nvPr/>
        </p:nvGrpSpPr>
        <p:grpSpPr>
          <a:xfrm>
            <a:off x="4800600" y="2729139"/>
            <a:ext cx="228600" cy="189503"/>
            <a:chOff x="1828800" y="2571750"/>
            <a:chExt cx="228600" cy="237071"/>
          </a:xfrm>
        </p:grpSpPr>
        <p:cxnSp>
          <p:nvCxnSpPr>
            <p:cNvPr id="45" name="Straight Connector 44"/>
            <p:cNvCxnSpPr/>
            <p:nvPr/>
          </p:nvCxnSpPr>
          <p:spPr>
            <a:xfrm>
              <a:off x="1828800" y="2571750"/>
              <a:ext cx="228600" cy="237071"/>
            </a:xfrm>
            <a:prstGeom prst="line">
              <a:avLst/>
            </a:prstGeom>
            <a:ln w="381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flipH="1">
              <a:off x="1828800" y="2571750"/>
              <a:ext cx="228600" cy="237071"/>
            </a:xfrm>
            <a:prstGeom prst="line">
              <a:avLst/>
            </a:prstGeom>
            <a:ln w="381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Group 37"/>
          <p:cNvGrpSpPr/>
          <p:nvPr/>
        </p:nvGrpSpPr>
        <p:grpSpPr>
          <a:xfrm>
            <a:off x="5166180" y="2376741"/>
            <a:ext cx="228600" cy="189503"/>
            <a:chOff x="1828800" y="2571750"/>
            <a:chExt cx="228600" cy="237071"/>
          </a:xfrm>
        </p:grpSpPr>
        <p:cxnSp>
          <p:nvCxnSpPr>
            <p:cNvPr id="39" name="Straight Connector 38"/>
            <p:cNvCxnSpPr/>
            <p:nvPr/>
          </p:nvCxnSpPr>
          <p:spPr>
            <a:xfrm>
              <a:off x="1828800" y="2571750"/>
              <a:ext cx="228600" cy="237071"/>
            </a:xfrm>
            <a:prstGeom prst="line">
              <a:avLst/>
            </a:prstGeom>
            <a:ln w="381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flipH="1">
              <a:off x="1828800" y="2571750"/>
              <a:ext cx="228600" cy="237071"/>
            </a:xfrm>
            <a:prstGeom prst="line">
              <a:avLst/>
            </a:prstGeom>
            <a:ln w="381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oup 34"/>
          <p:cNvGrpSpPr/>
          <p:nvPr/>
        </p:nvGrpSpPr>
        <p:grpSpPr>
          <a:xfrm>
            <a:off x="4805136" y="3806370"/>
            <a:ext cx="228600" cy="189503"/>
            <a:chOff x="1828800" y="2571750"/>
            <a:chExt cx="228600" cy="237071"/>
          </a:xfrm>
        </p:grpSpPr>
        <p:cxnSp>
          <p:nvCxnSpPr>
            <p:cNvPr id="36" name="Straight Connector 35"/>
            <p:cNvCxnSpPr/>
            <p:nvPr/>
          </p:nvCxnSpPr>
          <p:spPr>
            <a:xfrm>
              <a:off x="1828800" y="2571750"/>
              <a:ext cx="228600" cy="237071"/>
            </a:xfrm>
            <a:prstGeom prst="line">
              <a:avLst/>
            </a:prstGeom>
            <a:ln w="381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flipH="1">
              <a:off x="1828800" y="2571750"/>
              <a:ext cx="228600" cy="237071"/>
            </a:xfrm>
            <a:prstGeom prst="line">
              <a:avLst/>
            </a:prstGeom>
            <a:ln w="381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85825" y="1371421"/>
            <a:ext cx="737235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how to draw a cube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examining its attributes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500" y="1393293"/>
            <a:ext cx="80010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</a:t>
            </a:r>
          </a:p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ow to draw a cube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examining its attributes.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  <a:p>
            <a:pPr algn="ctr">
              <a:defRPr/>
            </a:pP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3130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57250" y="755868"/>
            <a:ext cx="74295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As workers at the Shape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Workshop,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we need to identify 3-dimensional shapes. 3-d shapes have length, width, and height.</a:t>
            </a:r>
          </a:p>
        </p:txBody>
      </p:sp>
      <p:sp>
        <p:nvSpPr>
          <p:cNvPr id="3" name="Cube 2"/>
          <p:cNvSpPr/>
          <p:nvPr/>
        </p:nvSpPr>
        <p:spPr>
          <a:xfrm>
            <a:off x="3886200" y="2669528"/>
            <a:ext cx="1371600" cy="1527160"/>
          </a:xfrm>
          <a:prstGeom prst="cube">
            <a:avLst/>
          </a:prstGeom>
          <a:solidFill>
            <a:schemeClr val="accent5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886200" y="4136707"/>
            <a:ext cx="1021651" cy="492443"/>
            <a:chOff x="3086100" y="1856605"/>
            <a:chExt cx="101899" cy="2200154"/>
          </a:xfrm>
        </p:grpSpPr>
        <p:sp>
          <p:nvSpPr>
            <p:cNvPr id="5" name="Rectangle 4"/>
            <p:cNvSpPr/>
            <p:nvPr/>
          </p:nvSpPr>
          <p:spPr>
            <a:xfrm>
              <a:off x="3086100" y="2457450"/>
              <a:ext cx="101899" cy="1485899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 rot="21442315">
              <a:off x="3102548" y="1856605"/>
              <a:ext cx="69434" cy="22001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Orly's Font 2" pitchFamily="66" charset="0"/>
                  <a:ea typeface="Verdana" pitchFamily="34" charset="0"/>
                  <a:cs typeface="Verdana" pitchFamily="34" charset="0"/>
                </a:rPr>
                <a:t>  </a:t>
              </a:r>
              <a:r>
                <a:rPr lang="en-US" sz="1200" dirty="0" smtClean="0">
                  <a:latin typeface="Orly's Font 2" pitchFamily="66" charset="0"/>
                  <a:ea typeface="Verdana" pitchFamily="34" charset="0"/>
                  <a:cs typeface="Verdana" pitchFamily="34" charset="0"/>
                </a:rPr>
                <a:t>length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 rot="18915856">
            <a:off x="4990645" y="4007397"/>
            <a:ext cx="598466" cy="301118"/>
            <a:chOff x="3341991" y="4023783"/>
            <a:chExt cx="2852799" cy="279697"/>
          </a:xfrm>
        </p:grpSpPr>
        <p:sp>
          <p:nvSpPr>
            <p:cNvPr id="8" name="Rectangle 7"/>
            <p:cNvSpPr/>
            <p:nvPr/>
          </p:nvSpPr>
          <p:spPr>
            <a:xfrm>
              <a:off x="3429000" y="4023783"/>
              <a:ext cx="2286000" cy="228600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341991" y="4060480"/>
              <a:ext cx="2852799" cy="243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 smtClean="0">
                  <a:latin typeface="Orly's Font 2" pitchFamily="66" charset="0"/>
                  <a:ea typeface="Verdana" pitchFamily="34" charset="0"/>
                  <a:cs typeface="Verdana" pitchFamily="34" charset="0"/>
                </a:rPr>
                <a:t>width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3543300" y="3007694"/>
            <a:ext cx="237919" cy="1231677"/>
            <a:chOff x="6776544" y="2787750"/>
            <a:chExt cx="205833" cy="1177705"/>
          </a:xfrm>
        </p:grpSpPr>
        <p:sp>
          <p:nvSpPr>
            <p:cNvPr id="11" name="Rectangle 10"/>
            <p:cNvSpPr/>
            <p:nvPr/>
          </p:nvSpPr>
          <p:spPr>
            <a:xfrm>
              <a:off x="6776544" y="2787750"/>
              <a:ext cx="195755" cy="1146417"/>
            </a:xfrm>
            <a:prstGeom prst="rect">
              <a:avLst/>
            </a:prstGeom>
            <a:solidFill>
              <a:schemeClr val="accent4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776544" y="2857459"/>
              <a:ext cx="205833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 smtClean="0">
                  <a:latin typeface="Orly's Font 2" pitchFamily="66" charset="0"/>
                  <a:ea typeface="Verdana" pitchFamily="34" charset="0"/>
                  <a:cs typeface="Verdana" pitchFamily="34" charset="0"/>
                </a:rPr>
                <a:t>height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37031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71450" y="857250"/>
            <a:ext cx="88011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Attributes are categories we use to describe objects.</a:t>
            </a:r>
            <a:endParaRPr lang="en-US" sz="2400" dirty="0">
              <a:solidFill>
                <a:schemeClr val="accent1"/>
              </a:solidFill>
              <a:latin typeface="Orly's Font 2" pitchFamily="66" charset="0"/>
            </a:endParaRPr>
          </a:p>
          <a:p>
            <a:pPr marL="0" indent="0" algn="ctr">
              <a:buFont typeface="Wingdings" pitchFamily="2" charset="2"/>
              <a:buNone/>
            </a:pPr>
            <a:endParaRPr lang="en-US" sz="24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57705">
            <a:off x="4019361" y="2463887"/>
            <a:ext cx="944255" cy="1340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487" y="2713011"/>
            <a:ext cx="885825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3429000" y="2114550"/>
            <a:ext cx="2171700" cy="457200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00200" y="2171640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Fruits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943600" y="2171640"/>
            <a:ext cx="1028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Dairy</a:t>
            </a:r>
          </a:p>
        </p:txBody>
      </p:sp>
      <p:pic>
        <p:nvPicPr>
          <p:cNvPr id="16" name="Picture 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950" y="3629025"/>
            <a:ext cx="514350" cy="100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1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3905250"/>
            <a:ext cx="1285875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1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1521" y="2686050"/>
            <a:ext cx="866775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21270">
            <a:off x="1866900" y="3709632"/>
            <a:ext cx="876300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Rectangle 19"/>
          <p:cNvSpPr/>
          <p:nvPr/>
        </p:nvSpPr>
        <p:spPr>
          <a:xfrm>
            <a:off x="1600200" y="2114550"/>
            <a:ext cx="1371600" cy="457200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395213" y="2171640"/>
            <a:ext cx="23535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Vegetables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943600" y="2123722"/>
            <a:ext cx="1371600" cy="457200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86000" y="1543050"/>
            <a:ext cx="4343400" cy="580672"/>
            <a:chOff x="2286000" y="1543050"/>
            <a:chExt cx="4343400" cy="580672"/>
          </a:xfrm>
        </p:grpSpPr>
        <p:cxnSp>
          <p:nvCxnSpPr>
            <p:cNvPr id="3" name="Straight Connector 2"/>
            <p:cNvCxnSpPr>
              <a:stCxn id="20" idx="0"/>
            </p:cNvCxnSpPr>
            <p:nvPr/>
          </p:nvCxnSpPr>
          <p:spPr>
            <a:xfrm flipV="1">
              <a:off x="2286000" y="1802547"/>
              <a:ext cx="0" cy="312003"/>
            </a:xfrm>
            <a:prstGeom prst="line">
              <a:avLst/>
            </a:prstGeom>
            <a:ln w="381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>
              <a:off x="2286000" y="1802547"/>
              <a:ext cx="4343399" cy="0"/>
            </a:xfrm>
            <a:prstGeom prst="line">
              <a:avLst/>
            </a:prstGeom>
            <a:ln w="381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>
              <a:endCxn id="22" idx="0"/>
            </p:cNvCxnSpPr>
            <p:nvPr/>
          </p:nvCxnSpPr>
          <p:spPr>
            <a:xfrm>
              <a:off x="6629399" y="1802547"/>
              <a:ext cx="1" cy="321175"/>
            </a:xfrm>
            <a:prstGeom prst="line">
              <a:avLst/>
            </a:prstGeom>
            <a:ln w="381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4572000" y="1802547"/>
              <a:ext cx="0" cy="312003"/>
            </a:xfrm>
            <a:prstGeom prst="line">
              <a:avLst/>
            </a:prstGeom>
            <a:ln w="381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/>
            <p:cNvSpPr txBox="1"/>
            <p:nvPr/>
          </p:nvSpPr>
          <p:spPr>
            <a:xfrm>
              <a:off x="3302001" y="1543050"/>
              <a:ext cx="254838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accent3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  Food  Groups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09070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/>
      <p:bldP spid="20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1293283" y="1200150"/>
            <a:ext cx="655743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What are the attributes of a cube we should be looking for as we construct  shapes at the Shape Workshop?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969935" y="2818518"/>
            <a:ext cx="1714500" cy="63094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  6 faces</a:t>
            </a:r>
          </a:p>
        </p:txBody>
      </p:sp>
      <p:sp>
        <p:nvSpPr>
          <p:cNvPr id="7" name="Rectangle 6"/>
          <p:cNvSpPr/>
          <p:nvPr/>
        </p:nvSpPr>
        <p:spPr>
          <a:xfrm>
            <a:off x="6972300" y="2773897"/>
            <a:ext cx="1943100" cy="69249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 </a:t>
            </a:r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8 vertices</a:t>
            </a:r>
          </a:p>
        </p:txBody>
      </p:sp>
      <p:sp>
        <p:nvSpPr>
          <p:cNvPr id="9" name="Rectangle 8"/>
          <p:cNvSpPr/>
          <p:nvPr/>
        </p:nvSpPr>
        <p:spPr>
          <a:xfrm>
            <a:off x="143933" y="2800350"/>
            <a:ext cx="2142067" cy="63094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3-d shape</a:t>
            </a:r>
          </a:p>
        </p:txBody>
      </p:sp>
      <p:sp>
        <p:nvSpPr>
          <p:cNvPr id="10" name="Rectangle 9"/>
          <p:cNvSpPr/>
          <p:nvPr/>
        </p:nvSpPr>
        <p:spPr>
          <a:xfrm>
            <a:off x="2514600" y="2800350"/>
            <a:ext cx="2142067" cy="63094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12 edges</a:t>
            </a:r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animBg="1"/>
      <p:bldP spid="7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"/>
          <p:cNvSpPr txBox="1">
            <a:spLocks/>
          </p:cNvSpPr>
          <p:nvPr/>
        </p:nvSpPr>
        <p:spPr bwMode="auto">
          <a:xfrm>
            <a:off x="114300" y="857250"/>
            <a:ext cx="89154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The boss at the Shape Workshop gave us 12 thin pieces of wood and 6 square pieces of wood. What shape could we construct?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384300" y="2304344"/>
            <a:ext cx="571500" cy="571500"/>
          </a:xfrm>
          <a:prstGeom prst="rect">
            <a:avLst/>
          </a:prstGeom>
          <a:solidFill>
            <a:schemeClr val="accent2">
              <a:alpha val="29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371600" y="3028950"/>
            <a:ext cx="571500" cy="571500"/>
          </a:xfrm>
          <a:prstGeom prst="rect">
            <a:avLst/>
          </a:prstGeom>
          <a:solidFill>
            <a:schemeClr val="accent2">
              <a:alpha val="29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371600" y="3714750"/>
            <a:ext cx="571500" cy="571500"/>
          </a:xfrm>
          <a:prstGeom prst="rect">
            <a:avLst/>
          </a:prstGeom>
          <a:solidFill>
            <a:schemeClr val="accent2">
              <a:alpha val="29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371600" y="4400550"/>
            <a:ext cx="571500" cy="571500"/>
          </a:xfrm>
          <a:prstGeom prst="rect">
            <a:avLst/>
          </a:prstGeom>
          <a:solidFill>
            <a:schemeClr val="accent2">
              <a:alpha val="29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171700" y="2307873"/>
            <a:ext cx="571500" cy="571500"/>
          </a:xfrm>
          <a:prstGeom prst="rect">
            <a:avLst/>
          </a:prstGeom>
          <a:solidFill>
            <a:schemeClr val="accent2">
              <a:alpha val="29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180173" y="3028950"/>
            <a:ext cx="571500" cy="571500"/>
          </a:xfrm>
          <a:prstGeom prst="rect">
            <a:avLst/>
          </a:prstGeom>
          <a:solidFill>
            <a:schemeClr val="accent2">
              <a:alpha val="29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171700" y="5004859"/>
            <a:ext cx="518367" cy="7459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" name="Dodecagon 2"/>
          <p:cNvSpPr/>
          <p:nvPr/>
        </p:nvSpPr>
        <p:spPr>
          <a:xfrm>
            <a:off x="5829300" y="2464068"/>
            <a:ext cx="2057400" cy="1639006"/>
          </a:xfrm>
          <a:prstGeom prst="dodecagon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tx1">
                <a:alpha val="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094077" y="2686050"/>
            <a:ext cx="518367" cy="581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098799" y="2924242"/>
            <a:ext cx="518367" cy="5989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111009" y="3191413"/>
            <a:ext cx="518367" cy="6613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3111009" y="3458584"/>
            <a:ext cx="518367" cy="6318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3122298" y="3725755"/>
            <a:ext cx="518367" cy="5813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3133587" y="4000246"/>
            <a:ext cx="518367" cy="5740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3133587" y="4519948"/>
            <a:ext cx="518367" cy="6404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3127941" y="4260097"/>
            <a:ext cx="518367" cy="6143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3097389" y="2397220"/>
            <a:ext cx="518367" cy="6023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139230" y="5009933"/>
            <a:ext cx="518367" cy="6512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3144873" y="4761500"/>
            <a:ext cx="518367" cy="6272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5" name="Straight Connector 4"/>
          <p:cNvCxnSpPr>
            <a:stCxn id="3" idx="9"/>
            <a:endCxn id="3" idx="10"/>
          </p:cNvCxnSpPr>
          <p:nvPr/>
        </p:nvCxnSpPr>
        <p:spPr>
          <a:xfrm flipV="1">
            <a:off x="6104954" y="2464068"/>
            <a:ext cx="477393" cy="21959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>
            <a:stCxn id="3" idx="10"/>
            <a:endCxn id="3" idx="11"/>
          </p:cNvCxnSpPr>
          <p:nvPr/>
        </p:nvCxnSpPr>
        <p:spPr>
          <a:xfrm>
            <a:off x="6582347" y="2464068"/>
            <a:ext cx="55130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>
            <a:stCxn id="3" idx="11"/>
            <a:endCxn id="3" idx="0"/>
          </p:cNvCxnSpPr>
          <p:nvPr/>
        </p:nvCxnSpPr>
        <p:spPr>
          <a:xfrm>
            <a:off x="7133654" y="2464068"/>
            <a:ext cx="477393" cy="21959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>
            <a:stCxn id="3" idx="0"/>
            <a:endCxn id="3" idx="1"/>
          </p:cNvCxnSpPr>
          <p:nvPr/>
        </p:nvCxnSpPr>
        <p:spPr>
          <a:xfrm>
            <a:off x="7611047" y="2683664"/>
            <a:ext cx="275653" cy="38031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>
            <a:stCxn id="3" idx="1"/>
            <a:endCxn id="3" idx="2"/>
          </p:cNvCxnSpPr>
          <p:nvPr/>
        </p:nvCxnSpPr>
        <p:spPr>
          <a:xfrm>
            <a:off x="7886700" y="3063975"/>
            <a:ext cx="0" cy="43919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>
            <a:stCxn id="3" idx="2"/>
            <a:endCxn id="3" idx="3"/>
          </p:cNvCxnSpPr>
          <p:nvPr/>
        </p:nvCxnSpPr>
        <p:spPr>
          <a:xfrm flipH="1">
            <a:off x="7611047" y="3503167"/>
            <a:ext cx="275653" cy="38031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>
            <a:stCxn id="3" idx="3"/>
            <a:endCxn id="3" idx="4"/>
          </p:cNvCxnSpPr>
          <p:nvPr/>
        </p:nvCxnSpPr>
        <p:spPr>
          <a:xfrm flipH="1">
            <a:off x="7133654" y="3883478"/>
            <a:ext cx="477393" cy="21959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>
            <a:stCxn id="3" idx="4"/>
            <a:endCxn id="3" idx="5"/>
          </p:cNvCxnSpPr>
          <p:nvPr/>
        </p:nvCxnSpPr>
        <p:spPr>
          <a:xfrm flipH="1">
            <a:off x="6582347" y="4103074"/>
            <a:ext cx="55130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>
            <a:stCxn id="3" idx="5"/>
            <a:endCxn id="3" idx="6"/>
          </p:cNvCxnSpPr>
          <p:nvPr/>
        </p:nvCxnSpPr>
        <p:spPr>
          <a:xfrm flipH="1" flipV="1">
            <a:off x="6104954" y="3883478"/>
            <a:ext cx="477393" cy="21959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>
            <a:stCxn id="3" idx="6"/>
            <a:endCxn id="3" idx="7"/>
          </p:cNvCxnSpPr>
          <p:nvPr/>
        </p:nvCxnSpPr>
        <p:spPr>
          <a:xfrm flipH="1" flipV="1">
            <a:off x="5829300" y="3503167"/>
            <a:ext cx="275654" cy="38031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>
            <a:stCxn id="3" idx="7"/>
            <a:endCxn id="3" idx="8"/>
          </p:cNvCxnSpPr>
          <p:nvPr/>
        </p:nvCxnSpPr>
        <p:spPr>
          <a:xfrm flipV="1">
            <a:off x="5829300" y="3063975"/>
            <a:ext cx="0" cy="43919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>
            <a:stCxn id="3" idx="8"/>
            <a:endCxn id="3" idx="9"/>
          </p:cNvCxnSpPr>
          <p:nvPr/>
        </p:nvCxnSpPr>
        <p:spPr>
          <a:xfrm flipV="1">
            <a:off x="5829300" y="2683664"/>
            <a:ext cx="275654" cy="38031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2"/>
          <p:cNvSpPr txBox="1">
            <a:spLocks/>
          </p:cNvSpPr>
          <p:nvPr/>
        </p:nvSpPr>
        <p:spPr bwMode="auto">
          <a:xfrm>
            <a:off x="6215453" y="2500698"/>
            <a:ext cx="129231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9600" dirty="0" smtClean="0">
                <a:solidFill>
                  <a:schemeClr val="accent3"/>
                </a:solidFill>
                <a:latin typeface="Orly's Font 2" pitchFamily="66" charset="0"/>
              </a:rPr>
              <a:t>X</a:t>
            </a:r>
            <a:endParaRPr lang="en-US" sz="9600" dirty="0">
              <a:solidFill>
                <a:schemeClr val="accent3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0786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1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" grpId="0" animBg="1"/>
      <p:bldP spid="2" grpId="1" animBg="1"/>
      <p:bldP spid="3" grpId="0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57150" y="857250"/>
            <a:ext cx="90297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We have 6 square pieces of wood left! What could we do with those 6 pieces of wood?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5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07431"/>
            <a:ext cx="1409700" cy="1621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0" name="Cloud Callout 59"/>
          <p:cNvSpPr/>
          <p:nvPr/>
        </p:nvSpPr>
        <p:spPr>
          <a:xfrm>
            <a:off x="2057400" y="2000250"/>
            <a:ext cx="2628899" cy="1337310"/>
          </a:xfrm>
          <a:prstGeom prst="cloudCallout">
            <a:avLst>
              <a:gd name="adj1" fmla="val -50426"/>
              <a:gd name="adj2" fmla="val 63409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173110" y="2321611"/>
            <a:ext cx="2171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What shape could I make?</a:t>
            </a:r>
          </a:p>
        </p:txBody>
      </p:sp>
      <p:sp>
        <p:nvSpPr>
          <p:cNvPr id="62" name="Rectangle 61"/>
          <p:cNvSpPr/>
          <p:nvPr/>
        </p:nvSpPr>
        <p:spPr>
          <a:xfrm>
            <a:off x="5322710" y="3198108"/>
            <a:ext cx="2142067" cy="63094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3-d shape!</a:t>
            </a:r>
          </a:p>
        </p:txBody>
      </p:sp>
    </p:spTree>
    <p:extLst>
      <p:ext uri="{BB962C8B-B14F-4D97-AF65-F5344CB8AC3E}">
        <p14:creationId xmlns:p14="http://schemas.microsoft.com/office/powerpoint/2010/main" val="122152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0" grpId="0" animBg="1"/>
      <p:bldP spid="61" grpId="0"/>
      <p:bldP spid="6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arallelogram 46"/>
          <p:cNvSpPr/>
          <p:nvPr/>
        </p:nvSpPr>
        <p:spPr>
          <a:xfrm>
            <a:off x="3777218" y="3547411"/>
            <a:ext cx="1499729" cy="344568"/>
          </a:xfrm>
          <a:prstGeom prst="parallelogram">
            <a:avLst>
              <a:gd name="adj" fmla="val 105955"/>
            </a:avLst>
          </a:prstGeom>
          <a:solidFill>
            <a:schemeClr val="accent2">
              <a:alpha val="57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28600" y="971550"/>
            <a:ext cx="88011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Let’s take the 12 long, thin pieces and create 12 edges.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075720" y="3896454"/>
            <a:ext cx="71569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edge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4918808" y="2808166"/>
            <a:ext cx="0" cy="110644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134340" y="2465266"/>
            <a:ext cx="1163751" cy="244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3771900" y="2800350"/>
            <a:ext cx="0" cy="110644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4170485" y="2457939"/>
            <a:ext cx="3908" cy="107461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5281248" y="2449634"/>
            <a:ext cx="0" cy="110644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4922716" y="2477958"/>
            <a:ext cx="344033" cy="33934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V="1">
            <a:off x="3779716" y="2465267"/>
            <a:ext cx="359665" cy="34436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V="1">
            <a:off x="3771900" y="3532994"/>
            <a:ext cx="400566" cy="35906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V="1">
            <a:off x="4918808" y="3540370"/>
            <a:ext cx="369277" cy="36407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3775808" y="2815982"/>
            <a:ext cx="1144413" cy="433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3767348" y="3890698"/>
            <a:ext cx="1144413" cy="433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4142156" y="3540862"/>
            <a:ext cx="1144413" cy="433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 rot="18840996">
            <a:off x="4916185" y="3566306"/>
            <a:ext cx="71569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edge</a:t>
            </a: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7" grpId="1" animBg="1"/>
      <p:bldP spid="3" grpId="0" build="p"/>
      <p:bldP spid="31" grpId="0"/>
      <p:bldP spid="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171450" y="889707"/>
            <a:ext cx="88011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Our 6 pieces of wood could be the faces.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3" name="Parallelogram 12"/>
          <p:cNvSpPr/>
          <p:nvPr/>
        </p:nvSpPr>
        <p:spPr>
          <a:xfrm rot="5400000" flipH="1">
            <a:off x="-114300" y="2324100"/>
            <a:ext cx="1828800" cy="457200"/>
          </a:xfrm>
          <a:prstGeom prst="parallelogram">
            <a:avLst>
              <a:gd name="adj" fmla="val 102523"/>
            </a:avLst>
          </a:prstGeom>
          <a:solidFill>
            <a:schemeClr val="accent2">
              <a:alpha val="24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Parallelogram 13"/>
          <p:cNvSpPr/>
          <p:nvPr/>
        </p:nvSpPr>
        <p:spPr>
          <a:xfrm>
            <a:off x="1714500" y="4516967"/>
            <a:ext cx="1828800" cy="457200"/>
          </a:xfrm>
          <a:prstGeom prst="parallelogram">
            <a:avLst>
              <a:gd name="adj" fmla="val 98217"/>
            </a:avLst>
          </a:prstGeom>
          <a:solidFill>
            <a:schemeClr val="accent2">
              <a:alpha val="28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171700" y="2502606"/>
            <a:ext cx="1371600" cy="1371600"/>
          </a:xfrm>
          <a:prstGeom prst="rect">
            <a:avLst/>
          </a:prstGeom>
          <a:solidFill>
            <a:schemeClr val="accent2">
              <a:alpha val="29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6972" y="3645606"/>
            <a:ext cx="1371600" cy="1371600"/>
          </a:xfrm>
          <a:prstGeom prst="rect">
            <a:avLst/>
          </a:prstGeom>
          <a:solidFill>
            <a:schemeClr val="accent2">
              <a:alpha val="33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" name="Parallelogram 16"/>
          <p:cNvSpPr/>
          <p:nvPr/>
        </p:nvSpPr>
        <p:spPr>
          <a:xfrm>
            <a:off x="1384300" y="1733403"/>
            <a:ext cx="1828800" cy="457200"/>
          </a:xfrm>
          <a:prstGeom prst="parallelogram">
            <a:avLst>
              <a:gd name="adj" fmla="val 98217"/>
            </a:avLst>
          </a:prstGeom>
          <a:solidFill>
            <a:schemeClr val="accent2">
              <a:alpha val="33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" name="Parallelogram 17"/>
          <p:cNvSpPr/>
          <p:nvPr/>
        </p:nvSpPr>
        <p:spPr>
          <a:xfrm rot="5400000" flipH="1">
            <a:off x="932038" y="2914650"/>
            <a:ext cx="1828800" cy="457200"/>
          </a:xfrm>
          <a:prstGeom prst="parallelogram">
            <a:avLst>
              <a:gd name="adj" fmla="val 102523"/>
            </a:avLst>
          </a:prstGeom>
          <a:solidFill>
            <a:schemeClr val="accent2">
              <a:alpha val="34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3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361 -0.02806 L 0.07361 0.01603 C 0.07361 0.03577 0.14566 0.06074 0.20486 0.06074 L 0.33611 0.06074 " pathEditMode="relative" rAng="0" ptsTypes="FfFF">
                                      <p:cBhvr>
                                        <p:cTn id="3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25" y="4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1 -0.03577 L 0.46059 -0.03577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-0.00832 L 0.2125 -0.00832 C 0.30712 -0.00832 0.425 0.01573 0.425 0.03546 L 0.425 0.08048 " pathEditMode="relative" rAng="0" ptsTypes="FfFF">
                                      <p:cBhvr>
                                        <p:cTn id="4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50" y="4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7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47826E-6 L 0 -0.107 C 0 -0.15479 0.08247 -0.21369 0.15 -0.21369 L 0.3 -0.21369 " pathEditMode="relative" rAng="0" ptsTypes="FfFF">
                                      <p:cBhvr>
                                        <p:cTn id="4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00" y="-10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7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549 -0.0666 L -0.04549 -0.18871 C -0.04549 -0.2436 0.10937 -0.31082 0.23576 -0.31082 L 0.51701 -0.31082 " pathEditMode="relative" rAng="0" ptsTypes="FfFF">
                                      <p:cBhvr>
                                        <p:cTn id="5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125" y="-122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6724</TotalTime>
  <Words>220</Words>
  <Application>Microsoft Office PowerPoint</Application>
  <PresentationFormat>On-screen Show (16:9)</PresentationFormat>
  <Paragraphs>40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Orly's Font 2</vt:lpstr>
      <vt:lpstr>Courier New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294</cp:revision>
  <dcterms:created xsi:type="dcterms:W3CDTF">2011-06-12T17:04:43Z</dcterms:created>
  <dcterms:modified xsi:type="dcterms:W3CDTF">2015-06-07T14:50:40Z</dcterms:modified>
</cp:coreProperties>
</file>